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303" r:id="rId6"/>
    <p:sldId id="271" r:id="rId7"/>
    <p:sldId id="280" r:id="rId8"/>
    <p:sldId id="290" r:id="rId9"/>
    <p:sldId id="304" r:id="rId10"/>
    <p:sldId id="281" r:id="rId11"/>
    <p:sldId id="291" r:id="rId12"/>
    <p:sldId id="292" r:id="rId13"/>
    <p:sldId id="293" r:id="rId14"/>
    <p:sldId id="294" r:id="rId15"/>
    <p:sldId id="295" r:id="rId16"/>
    <p:sldId id="296" r:id="rId17"/>
    <p:sldId id="30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3tta5skvbdikOgaBfsOrQ==" hashData="+bSXbZbZTcAMtYcpB3OwXsr22mc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8EB4E3"/>
    <a:srgbClr val="8D9C36"/>
    <a:srgbClr val="DCE6F2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40" d="100"/>
          <a:sy n="40" d="100"/>
        </p:scale>
        <p:origin x="-2442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1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 to remove Police circle.</a:t>
            </a:r>
            <a:r>
              <a:rPr lang="en-US" baseline="0" dirty="0"/>
              <a:t> Makes the slide look too busy with no added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</a:t>
            </a:r>
            <a:r>
              <a:rPr lang="en-US" baseline="0" dirty="0"/>
              <a:t> to remove Civilian circle.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07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566-BB43-490A-BB5D-934A8559B556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Working as One in the Mission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</a:t>
              </a: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7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2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3. The Military Component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49666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</a:p>
          <a:p>
            <a:r>
              <a:rPr lang="en-US" sz="2400" b="1" dirty="0">
                <a:latin typeface="Century Gothic"/>
                <a:cs typeface="Century Gothic"/>
              </a:rPr>
              <a:t>Primary function: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Provide </a:t>
            </a:r>
            <a:r>
              <a:rPr lang="en-GB" sz="2400" dirty="0">
                <a:latin typeface="Century Gothic"/>
                <a:cs typeface="Century Gothic"/>
              </a:rPr>
              <a:t>a secure environment as a precondition for moving ahead on other elements of the peace process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0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08" y="4075269"/>
            <a:ext cx="2618184" cy="209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5881092" y="2703669"/>
            <a:ext cx="2667000" cy="13716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Military</a:t>
            </a:r>
          </a:p>
        </p:txBody>
      </p:sp>
    </p:spTree>
    <p:extLst>
      <p:ext uri="{BB962C8B-B14F-4D97-AF65-F5344CB8AC3E}">
        <p14:creationId xmlns:p14="http://schemas.microsoft.com/office/powerpoint/2010/main" val="8118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Three Main Categories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9718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Century Gothic"/>
                <a:cs typeface="Century Gothic"/>
              </a:rPr>
              <a:t>Formed Military Units or Contingents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81400" y="29718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Century Gothic"/>
                <a:cs typeface="Century Gothic"/>
              </a:rPr>
              <a:t>Military Experts on Mission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8400" y="2971800"/>
            <a:ext cx="2438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Century Gothic"/>
                <a:cs typeface="Century Gothic"/>
              </a:rPr>
              <a:t>Staff Officers</a:t>
            </a:r>
          </a:p>
        </p:txBody>
      </p:sp>
    </p:spTree>
    <p:extLst>
      <p:ext uri="{BB962C8B-B14F-4D97-AF65-F5344CB8AC3E}">
        <p14:creationId xmlns:p14="http://schemas.microsoft.com/office/powerpoint/2010/main" val="2613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4. The Police Component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5257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</a:p>
          <a:p>
            <a:r>
              <a:rPr lang="en-US" sz="2400" b="1" dirty="0">
                <a:latin typeface="Century Gothic"/>
                <a:cs typeface="Century Gothic"/>
              </a:rPr>
              <a:t>Two core functions: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Operational support/interim </a:t>
            </a:r>
          </a:p>
          <a:p>
            <a:pPr marL="350838"/>
            <a:r>
              <a:rPr lang="en-US" sz="2400" dirty="0">
                <a:latin typeface="Century Gothic"/>
                <a:cs typeface="Century Gothic"/>
              </a:rPr>
              <a:t>executive policing and other </a:t>
            </a:r>
          </a:p>
          <a:p>
            <a:pPr marL="350838"/>
            <a:r>
              <a:rPr lang="en-US" sz="2400" dirty="0">
                <a:latin typeface="Century Gothic"/>
                <a:cs typeface="Century Gothic"/>
              </a:rPr>
              <a:t>law enforcement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for reform, restructuring </a:t>
            </a:r>
          </a:p>
          <a:p>
            <a:pPr marL="350838"/>
            <a:r>
              <a:rPr lang="en-US" sz="2400" dirty="0">
                <a:latin typeface="Century Gothic"/>
                <a:cs typeface="Century Gothic"/>
              </a:rPr>
              <a:t>and rebuilding of host </a:t>
            </a:r>
            <a:r>
              <a:rPr lang="en-US" sz="2400" dirty="0" smtClean="0">
                <a:latin typeface="Century Gothic"/>
                <a:cs typeface="Century Gothic"/>
              </a:rPr>
              <a:t>state </a:t>
            </a:r>
            <a:r>
              <a:rPr lang="en-US" sz="2400" dirty="0">
                <a:latin typeface="Century Gothic"/>
                <a:cs typeface="Century Gothic"/>
              </a:rPr>
              <a:t>police</a:t>
            </a:r>
          </a:p>
        </p:txBody>
      </p:sp>
      <p:pic>
        <p:nvPicPr>
          <p:cNvPr id="13" name="Picture 17" descr="C:\! A Work Current or Backup\! Core Integrated Training\Photos\poli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832" y="4182752"/>
            <a:ext cx="2714337" cy="216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6096000" y="2733734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Police</a:t>
            </a:r>
          </a:p>
        </p:txBody>
      </p:sp>
    </p:spTree>
    <p:extLst>
      <p:ext uri="{BB962C8B-B14F-4D97-AF65-F5344CB8AC3E}">
        <p14:creationId xmlns:p14="http://schemas.microsoft.com/office/powerpoint/2010/main" val="5707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Three Main Categories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255" y="2971800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Individual Police Officers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81400" y="2976748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Formed Police Units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4545" y="2971800"/>
            <a:ext cx="2438400" cy="914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Specialized Police Teams</a:t>
            </a:r>
          </a:p>
        </p:txBody>
      </p:sp>
    </p:spTree>
    <p:extLst>
      <p:ext uri="{BB962C8B-B14F-4D97-AF65-F5344CB8AC3E}">
        <p14:creationId xmlns:p14="http://schemas.microsoft.com/office/powerpoint/2010/main" val="2174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066800"/>
            <a:ext cx="7391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Diversity of Policing Cultures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Different legal systems, structures, approaches to policing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Leads to misunderstanding of local legal systems in host country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</a:t>
            </a:r>
            <a:r>
              <a:rPr lang="en-US" sz="2400" dirty="0" smtClean="0">
                <a:latin typeface="Century Gothic"/>
                <a:cs typeface="Century Gothic"/>
              </a:rPr>
              <a:t>eed basic </a:t>
            </a:r>
            <a:r>
              <a:rPr lang="en-US" sz="2400" dirty="0">
                <a:latin typeface="Century Gothic"/>
                <a:cs typeface="Century Gothic"/>
              </a:rPr>
              <a:t>understanding of local laws</a:t>
            </a:r>
          </a:p>
        </p:txBody>
      </p:sp>
      <p:pic>
        <p:nvPicPr>
          <p:cNvPr id="12" name="Picture 2" descr="F:\CPTM END\CPTM Slides Content\UN Members 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226984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The Civilian Component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5105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The Role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Provides technical expertise for both substantive and support work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Wide variety within civilian component</a:t>
            </a:r>
          </a:p>
        </p:txBody>
      </p:sp>
      <p:sp>
        <p:nvSpPr>
          <p:cNvPr id="13" name="Oval 12"/>
          <p:cNvSpPr/>
          <p:nvPr/>
        </p:nvSpPr>
        <p:spPr>
          <a:xfrm>
            <a:off x="6096000" y="2777706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Civilian</a:t>
            </a:r>
          </a:p>
        </p:txBody>
      </p:sp>
      <p:pic>
        <p:nvPicPr>
          <p:cNvPr id="14" name="Picture 13" descr="C:\! A Work Current or Backup\! Core Integrated Training\Photos\womanloudspeak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1" t="5467" b="4321"/>
          <a:stretch>
            <a:fillRect/>
          </a:stretch>
        </p:blipFill>
        <p:spPr bwMode="auto">
          <a:xfrm>
            <a:off x="3278910" y="3886200"/>
            <a:ext cx="2586181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0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Two Different Types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2971800"/>
            <a:ext cx="2438400" cy="914400"/>
          </a:xfrm>
          <a:prstGeom prst="rect">
            <a:avLst/>
          </a:prstGeom>
          <a:solidFill>
            <a:srgbClr val="8D9C36">
              <a:alpha val="5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Century Gothic"/>
                <a:cs typeface="Century Gothic"/>
              </a:rPr>
              <a:t>Civilian Substantive Component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4400" y="2971800"/>
            <a:ext cx="2438400" cy="914400"/>
          </a:xfrm>
          <a:prstGeom prst="rect">
            <a:avLst/>
          </a:prstGeom>
          <a:solidFill>
            <a:srgbClr val="8D9C36">
              <a:alpha val="5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Century Gothic"/>
                <a:cs typeface="Century Gothic"/>
              </a:rPr>
              <a:t>Civilian Support Component</a:t>
            </a:r>
          </a:p>
        </p:txBody>
      </p:sp>
    </p:spTree>
    <p:extLst>
      <p:ext uri="{BB962C8B-B14F-4D97-AF65-F5344CB8AC3E}">
        <p14:creationId xmlns:p14="http://schemas.microsoft.com/office/powerpoint/2010/main" val="19915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You are either military, police or a civilian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The hot air balloon to the mission is too heavy and about to crash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reasons why you should stay onboard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1.7.3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Balloon Debate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16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 together to achieve mandate</a:t>
            </a: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Respect diverse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“institutional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cultures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military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police and civilians </a:t>
            </a:r>
          </a:p>
          <a:p>
            <a:pPr marL="342900" indent="-342900">
              <a:lnSpc>
                <a:spcPct val="114999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military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police and civilians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all play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unique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and important roles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As peacekeeping personnel you must know: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Your work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 of other components in the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all work connects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Important contribution to common goal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</a:pPr>
            <a:endParaRPr lang="en-US" sz="2400" dirty="0" smtClean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will: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importance of working together to achieve the mandate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differences in “institutional culture” between military, police and civilians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main role of military, police and civilians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800" spc="6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Different Mission Components Working Together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Cooperating Across Differences in Institutional Culture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Military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Police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Civilian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Component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</a:t>
            </a:r>
            <a:r>
              <a:rPr lang="en-US" sz="2400" dirty="0" smtClean="0">
                <a:latin typeface="Century Gothic" panose="020B0502020202020204" pitchFamily="34" charset="0"/>
              </a:rPr>
              <a:t>DPKO factsheet on UN </a:t>
            </a:r>
            <a:r>
              <a:rPr lang="en-US" sz="2400" smtClean="0">
                <a:latin typeface="Century Gothic" panose="020B0502020202020204" pitchFamily="34" charset="0"/>
              </a:rPr>
              <a:t>peacekeeping operations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List the differences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the advantages and challenges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1.7.1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Differences in the Mission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431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Different Mission Components Working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Work of each component affects tasks of others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All contribute to achieving mandate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Complex mandates, difficult environments – must help each other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2362200" y="41910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Military</a:t>
            </a:r>
          </a:p>
        </p:txBody>
      </p:sp>
      <p:sp>
        <p:nvSpPr>
          <p:cNvPr id="13" name="Oval 12"/>
          <p:cNvSpPr/>
          <p:nvPr/>
        </p:nvSpPr>
        <p:spPr>
          <a:xfrm>
            <a:off x="4343400" y="41910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Civilian</a:t>
            </a:r>
          </a:p>
        </p:txBody>
      </p:sp>
      <p:sp>
        <p:nvSpPr>
          <p:cNvPr id="14" name="Oval 13"/>
          <p:cNvSpPr/>
          <p:nvPr/>
        </p:nvSpPr>
        <p:spPr>
          <a:xfrm>
            <a:off x="3352800" y="50292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Police</a:t>
            </a:r>
          </a:p>
        </p:txBody>
      </p:sp>
    </p:spTree>
    <p:extLst>
      <p:ext uri="{BB962C8B-B14F-4D97-AF65-F5344CB8AC3E}">
        <p14:creationId xmlns:p14="http://schemas.microsoft.com/office/powerpoint/2010/main" val="2921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Cooperating Across Differences in Institutional Culture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Military: system of hierarchy, clear lines of authority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Police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similar 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lines of authority to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military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Civilians: flexible management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models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Civilians versus Military/Police: ambiguity versus strong planning culture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59196" y="5105400"/>
            <a:ext cx="7425609" cy="1151443"/>
            <a:chOff x="863258" y="5105400"/>
            <a:chExt cx="7425609" cy="1151443"/>
          </a:xfrm>
        </p:grpSpPr>
        <p:pic>
          <p:nvPicPr>
            <p:cNvPr id="10" name="Picture 10" descr="C:\! A Work Current or Backup\! Core Integrated Training\Photos\soldier talking to wome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5105400"/>
              <a:ext cx="1436349" cy="114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 descr="C:\! A Work Current or Backup\! Core Integrated Training\Photos\polic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5105400"/>
              <a:ext cx="1439299" cy="114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 descr="C:\! A Work Current or Backup\! Core Integrated Training\Photos\womanloudspeaker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91" t="5467" b="4321"/>
            <a:stretch>
              <a:fillRect/>
            </a:stretch>
          </p:blipFill>
          <p:spPr bwMode="auto">
            <a:xfrm>
              <a:off x="3886200" y="5105400"/>
              <a:ext cx="1371600" cy="114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 descr="F:\CPTM END\CPTM Slides Content\UN Members States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258" y="5105400"/>
              <a:ext cx="1422742" cy="1151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F:\CPTM END\CPTM Slides Content\UN-flag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90"/>
            <a:stretch/>
          </p:blipFill>
          <p:spPr bwMode="auto">
            <a:xfrm>
              <a:off x="6858000" y="5105400"/>
              <a:ext cx="1430867" cy="114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0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Cooperating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Across Differences in Institutional Culture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Respect </a:t>
            </a:r>
            <a:r>
              <a:rPr lang="en-US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for diversity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Be open to cooperation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Learn about others’ work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Share work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59196" y="5105400"/>
            <a:ext cx="7425609" cy="1151443"/>
            <a:chOff x="863258" y="5105400"/>
            <a:chExt cx="7425609" cy="1151443"/>
          </a:xfrm>
        </p:grpSpPr>
        <p:pic>
          <p:nvPicPr>
            <p:cNvPr id="18" name="Picture 10" descr="C:\! A Work Current or Backup\! Core Integrated Training\Photos\soldier talking to wome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5105400"/>
              <a:ext cx="1436349" cy="114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7" descr="C:\! A Work Current or Backup\! Core Integrated Training\Photos\polic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5105400"/>
              <a:ext cx="1439299" cy="1149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 descr="C:\! A Work Current or Backup\! Core Integrated Training\Photos\womanloudspeaker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91" t="5467" b="4321"/>
            <a:stretch>
              <a:fillRect/>
            </a:stretch>
          </p:blipFill>
          <p:spPr bwMode="auto">
            <a:xfrm>
              <a:off x="3886200" y="5105400"/>
              <a:ext cx="1371600" cy="114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F:\CPTM END\CPTM Slides Content\UN Members States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258" y="5105400"/>
              <a:ext cx="1422742" cy="1151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F:\CPTM END\CPTM Slides Content\UN-flag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90"/>
            <a:stretch/>
          </p:blipFill>
          <p:spPr bwMode="auto">
            <a:xfrm>
              <a:off x="6858000" y="5105400"/>
              <a:ext cx="1430867" cy="1149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47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different parts of the human body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does each part contribute to the functioning of the whole body?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Compare with the mission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1.7.2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Peacekeeping Body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614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4209</TotalTime>
  <Words>674</Words>
  <Application>Microsoft Office PowerPoint</Application>
  <PresentationFormat>On-screen Show (4:3)</PresentationFormat>
  <Paragraphs>156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125</cp:revision>
  <dcterms:created xsi:type="dcterms:W3CDTF">2015-12-09T18:20:24Z</dcterms:created>
  <dcterms:modified xsi:type="dcterms:W3CDTF">2017-05-08T16:42:18Z</dcterms:modified>
</cp:coreProperties>
</file>